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4"/>
  </p:notesMasterIdLst>
  <p:handoutMasterIdLst>
    <p:handoutMasterId r:id="rId15"/>
  </p:handoutMasterIdLst>
  <p:sldIdLst>
    <p:sldId id="256" r:id="rId3"/>
    <p:sldId id="266" r:id="rId4"/>
    <p:sldId id="264" r:id="rId5"/>
    <p:sldId id="291" r:id="rId6"/>
    <p:sldId id="295" r:id="rId7"/>
    <p:sldId id="286" r:id="rId8"/>
    <p:sldId id="292" r:id="rId9"/>
    <p:sldId id="267" r:id="rId10"/>
    <p:sldId id="284" r:id="rId11"/>
    <p:sldId id="296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 autoAdjust="0"/>
    <p:restoredTop sz="93704"/>
  </p:normalViewPr>
  <p:slideViewPr>
    <p:cSldViewPr snapToGrid="0" snapToObjects="1">
      <p:cViewPr varScale="1">
        <p:scale>
          <a:sx n="81" d="100"/>
          <a:sy n="81" d="100"/>
        </p:scale>
        <p:origin x="53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1E-4A57-BCA7-5BE4EB4595F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3C-4AF1-AC8F-BDAB4A5A534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3C-4AF1-AC8F-BDAB4A5A5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346331708536403E-2"/>
          <c:y val="0.16777033492823001"/>
          <c:w val="0.92684414448193997"/>
          <c:h val="0.590201559733263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GBM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0.73</c:v>
                </c:pt>
                <c:pt idx="1">
                  <c:v>0.80830000000000002</c:v>
                </c:pt>
                <c:pt idx="2" formatCode="0.00%">
                  <c:v>0.91830000000000001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7C-4B07-997B-4EA0136D30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0.65169999999999995</c:v>
                </c:pt>
                <c:pt idx="1">
                  <c:v>0.75</c:v>
                </c:pt>
                <c:pt idx="2">
                  <c:v>0.67669999999999997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7C-4B07-997B-4EA0136D30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Sheet1!$D$2:$D$5</c:f>
              <c:numCache>
                <c:formatCode>0.00%</c:formatCode>
                <c:ptCount val="4"/>
                <c:pt idx="0">
                  <c:v>0.69669999999999999</c:v>
                </c:pt>
                <c:pt idx="1">
                  <c:v>0.79500000000000004</c:v>
                </c:pt>
                <c:pt idx="2">
                  <c:v>0.86670000000000003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7C-4B07-997B-4EA0136D30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Logistic Regression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Sheet1!$E$2:$E$5</c:f>
              <c:numCache>
                <c:formatCode>0.00%</c:formatCode>
                <c:ptCount val="4"/>
                <c:pt idx="0">
                  <c:v>0.69499999999999995</c:v>
                </c:pt>
                <c:pt idx="1">
                  <c:v>0.78169999999999995</c:v>
                </c:pt>
                <c:pt idx="2">
                  <c:v>0.71499999999999997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67C-4B07-997B-4EA0136D300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Sheet1!$F$2:$F$5</c:f>
              <c:numCache>
                <c:formatCode>0.00%</c:formatCode>
                <c:ptCount val="4"/>
                <c:pt idx="0">
                  <c:v>0.72770000000000001</c:v>
                </c:pt>
                <c:pt idx="1">
                  <c:v>0.79239999999999999</c:v>
                </c:pt>
                <c:pt idx="2">
                  <c:v>0.90639999999999998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7C-4B07-997B-4EA0136D30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806177536"/>
        <c:axId val="-806175488"/>
      </c:barChart>
      <c:catAx>
        <c:axId val="-806177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06175488"/>
        <c:crosses val="autoZero"/>
        <c:auto val="1"/>
        <c:lblAlgn val="ctr"/>
        <c:lblOffset val="100"/>
        <c:noMultiLvlLbl val="0"/>
      </c:catAx>
      <c:valAx>
        <c:axId val="-80617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0617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t>2018/3/28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365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2018/3/28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/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/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728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/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51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462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232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71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/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/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5547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/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91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92" r:id="rId3"/>
    <p:sldLayoutId id="2147483693" r:id="rId4"/>
    <p:sldLayoutId id="2147483694" r:id="rId5"/>
    <p:sldLayoutId id="2147483684" r:id="rId6"/>
    <p:sldLayoutId id="2147483662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800883" y="2776538"/>
            <a:ext cx="6732587" cy="1312862"/>
          </a:xfrm>
        </p:spPr>
        <p:txBody>
          <a:bodyPr/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Dogs,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Fried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Chicken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or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Blueberry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Muffins?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095640" y="6239035"/>
            <a:ext cx="7725697" cy="246431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 err="1"/>
              <a:t>Linna</a:t>
            </a:r>
            <a:r>
              <a:rPr lang="zh-CN" altLang="en-US" dirty="0"/>
              <a:t> </a:t>
            </a:r>
            <a:r>
              <a:rPr lang="en-US" altLang="zh-CN" dirty="0"/>
              <a:t>Yu </a:t>
            </a:r>
            <a:r>
              <a:rPr lang="zh-CN" altLang="en-US" dirty="0"/>
              <a:t>；</a:t>
            </a:r>
            <a:r>
              <a:rPr lang="en-US" altLang="zh-CN" dirty="0" err="1"/>
              <a:t>Mengqi</a:t>
            </a:r>
            <a:r>
              <a:rPr lang="en-US" altLang="zh-CN" dirty="0"/>
              <a:t> Chen;</a:t>
            </a:r>
            <a:r>
              <a:rPr lang="zh-CN" altLang="en-US" dirty="0"/>
              <a:t> </a:t>
            </a:r>
            <a:r>
              <a:rPr lang="en-US" altLang="zh-CN" dirty="0"/>
              <a:t>Michael </a:t>
            </a:r>
            <a:r>
              <a:rPr lang="en-US" altLang="zh-CN" dirty="0" err="1"/>
              <a:t>Utomo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r>
              <a:rPr lang="en-US" altLang="zh-CN" dirty="0">
                <a:cs typeface="+mn-ea"/>
                <a:sym typeface="+mn-lt"/>
              </a:rPr>
              <a:t>Shan</a:t>
            </a:r>
            <a:r>
              <a:rPr lang="zh-CN" altLang="en-US" dirty="0">
                <a:cs typeface="+mn-ea"/>
                <a:sym typeface="+mn-lt"/>
              </a:rPr>
              <a:t> </a:t>
            </a:r>
            <a:r>
              <a:rPr lang="en-US" altLang="zh-CN" dirty="0">
                <a:cs typeface="+mn-ea"/>
                <a:sym typeface="+mn-lt"/>
              </a:rPr>
              <a:t>He;</a:t>
            </a:r>
            <a:r>
              <a:rPr lang="zh-CN" altLang="en-US">
                <a:cs typeface="+mn-ea"/>
                <a:sym typeface="+mn-lt"/>
              </a:rPr>
              <a:t> </a:t>
            </a:r>
            <a:r>
              <a:rPr lang="en-US" altLang="zh-CN"/>
              <a:t>Yuhao</a:t>
            </a:r>
            <a:r>
              <a:rPr lang="en-US" altLang="zh-CN" dirty="0"/>
              <a:t> Kang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704296" y="4765384"/>
            <a:ext cx="4783401" cy="305700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PRESENTED BY Shan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He[Group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</a:p>
        </p:txBody>
      </p:sp>
    </p:spTree>
    <p:extLst>
      <p:ext uri="{BB962C8B-B14F-4D97-AF65-F5344CB8AC3E}">
        <p14:creationId xmlns:p14="http://schemas.microsoft.com/office/powerpoint/2010/main" val="118468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Why?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763356" y="797148"/>
            <a:ext cx="2665288" cy="2665288"/>
            <a:chOff x="4763356" y="1277595"/>
            <a:chExt cx="2665288" cy="2665288"/>
          </a:xfrm>
        </p:grpSpPr>
        <p:sp>
          <p:nvSpPr>
            <p:cNvPr id="89" name="Oval 50"/>
            <p:cNvSpPr/>
            <p:nvPr/>
          </p:nvSpPr>
          <p:spPr>
            <a:xfrm>
              <a:off x="4763356" y="1277595"/>
              <a:ext cx="2665288" cy="26652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90" name="Group 51"/>
            <p:cNvGrpSpPr/>
            <p:nvPr/>
          </p:nvGrpSpPr>
          <p:grpSpPr>
            <a:xfrm>
              <a:off x="5152704" y="1384249"/>
              <a:ext cx="1876783" cy="2512804"/>
              <a:chOff x="3578894" y="932283"/>
              <a:chExt cx="2041163" cy="2732892"/>
            </a:xfrm>
          </p:grpSpPr>
          <p:sp>
            <p:nvSpPr>
              <p:cNvPr id="91" name="Arc 52"/>
              <p:cNvSpPr/>
              <p:nvPr/>
            </p:nvSpPr>
            <p:spPr>
              <a:xfrm rot="7200000">
                <a:off x="3578894" y="1251916"/>
                <a:ext cx="2041163" cy="2041163"/>
              </a:xfrm>
              <a:prstGeom prst="arc">
                <a:avLst>
                  <a:gd name="adj1" fmla="val 8709740"/>
                  <a:gd name="adj2" fmla="val 20385626"/>
                </a:avLst>
              </a:prstGeom>
              <a:ln w="307975">
                <a:solidFill>
                  <a:schemeClr val="accent1">
                    <a:lumMod val="20000"/>
                    <a:lumOff val="80000"/>
                  </a:schemeClr>
                </a:soli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Arc 53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5589548"/>
                  <a:gd name="adj2" fmla="val 15840859"/>
                </a:avLst>
              </a:prstGeom>
              <a:ln w="307975">
                <a:gradFill flip="none" rotWithShape="1">
                  <a:gsLst>
                    <a:gs pos="65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2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3" name="Isosceles Triangle 61"/>
              <p:cNvSpPr/>
              <p:nvPr/>
            </p:nvSpPr>
            <p:spPr>
              <a:xfrm rot="5400000">
                <a:off x="4227698" y="1061378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Isosceles Triangle 62"/>
              <p:cNvSpPr/>
              <p:nvPr/>
            </p:nvSpPr>
            <p:spPr>
              <a:xfrm rot="16200000">
                <a:off x="4086009" y="3040044"/>
                <a:ext cx="754226" cy="49603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8" name="矩形 117"/>
            <p:cNvSpPr/>
            <p:nvPr/>
          </p:nvSpPr>
          <p:spPr>
            <a:xfrm>
              <a:off x="5578489" y="2339949"/>
              <a:ext cx="99899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why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24" name="矩形 123"/>
          <p:cNvSpPr/>
          <p:nvPr/>
        </p:nvSpPr>
        <p:spPr>
          <a:xfrm>
            <a:off x="1828066" y="4079761"/>
            <a:ext cx="8991958" cy="17287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The pictures are highly different in colors in tiny parts! And we may not see it from our naked eyes!</a:t>
            </a: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endParaRPr lang="zh-CN" altLang="en-US" sz="28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102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43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508257" y="1183348"/>
            <a:ext cx="3471566" cy="4819519"/>
            <a:chOff x="4508257" y="1183348"/>
            <a:chExt cx="3471566" cy="4819519"/>
          </a:xfrm>
        </p:grpSpPr>
        <p:sp>
          <p:nvSpPr>
            <p:cNvPr id="22" name="矩形 21"/>
            <p:cNvSpPr/>
            <p:nvPr/>
          </p:nvSpPr>
          <p:spPr>
            <a:xfrm>
              <a:off x="4713287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6053667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4511428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5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04092" y="1526497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直角三角形 25"/>
            <p:cNvSpPr/>
            <p:nvPr/>
          </p:nvSpPr>
          <p:spPr>
            <a:xfrm rot="5400000">
              <a:off x="4510745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830524" y="4722548"/>
              <a:ext cx="3026544" cy="731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DOGS?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667561" y="1183348"/>
            <a:ext cx="3468395" cy="4819519"/>
            <a:chOff x="667561" y="1183348"/>
            <a:chExt cx="3468395" cy="4819519"/>
          </a:xfrm>
        </p:grpSpPr>
        <p:grpSp>
          <p:nvGrpSpPr>
            <p:cNvPr id="4" name="组合 3"/>
            <p:cNvGrpSpPr/>
            <p:nvPr/>
          </p:nvGrpSpPr>
          <p:grpSpPr>
            <a:xfrm>
              <a:off x="667561" y="1183348"/>
              <a:ext cx="3468395" cy="4819519"/>
              <a:chOff x="667561" y="1183348"/>
              <a:chExt cx="3468395" cy="4819519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869420" y="1366253"/>
                <a:ext cx="3266536" cy="463661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8" name="等腰三角形 7"/>
              <p:cNvSpPr/>
              <p:nvPr/>
            </p:nvSpPr>
            <p:spPr>
              <a:xfrm>
                <a:off x="2209800" y="1183348"/>
                <a:ext cx="184076" cy="185958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/>
              <p:cNvSpPr/>
              <p:nvPr/>
            </p:nvSpPr>
            <p:spPr>
              <a:xfrm>
                <a:off x="667561" y="2703934"/>
                <a:ext cx="201859" cy="203923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986657" y="4587084"/>
                <a:ext cx="3026544" cy="13010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09585">
                  <a:lnSpc>
                    <a:spcPct val="130000"/>
                  </a:lnSpc>
                </a:pP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FIRED</a:t>
                </a:r>
                <a:r>
                  <a:rPr lang="zh-CN" altLang="en-US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CHICKEN?</a:t>
                </a:r>
                <a:endParaRPr lang="zh-CN" altLang="en-US" sz="32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279" y="1552212"/>
              <a:ext cx="2859647" cy="2968378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8352124" y="1183348"/>
            <a:ext cx="3471566" cy="4819519"/>
            <a:chOff x="8352124" y="1183348"/>
            <a:chExt cx="3471566" cy="4819519"/>
          </a:xfrm>
        </p:grpSpPr>
        <p:sp>
          <p:nvSpPr>
            <p:cNvPr id="27" name="矩形 26"/>
            <p:cNvSpPr/>
            <p:nvPr/>
          </p:nvSpPr>
          <p:spPr>
            <a:xfrm>
              <a:off x="8557154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>
              <a:off x="9897534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8355295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759013" y="1494046"/>
              <a:ext cx="2789520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直角三角形 30"/>
            <p:cNvSpPr/>
            <p:nvPr/>
          </p:nvSpPr>
          <p:spPr>
            <a:xfrm rot="5400000">
              <a:off x="8354612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674391" y="4536285"/>
              <a:ext cx="3026544" cy="14521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BLUEBERRY</a:t>
              </a:r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MUFFINS?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2" name="直角三角形 31"/>
          <p:cNvSpPr/>
          <p:nvPr/>
        </p:nvSpPr>
        <p:spPr>
          <a:xfrm rot="5400000">
            <a:off x="670049" y="1201398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69420" y="30371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C000"/>
                </a:solidFill>
              </a:rPr>
              <a:t>WHAT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IS?</a:t>
            </a:r>
            <a:endParaRPr kumimoji="1" lang="zh-CN" alt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83286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矩形 1024"/>
          <p:cNvSpPr/>
          <p:nvPr/>
        </p:nvSpPr>
        <p:spPr>
          <a:xfrm>
            <a:off x="7120725" y="2166383"/>
            <a:ext cx="2590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/>
              <a:t>Image analysis</a:t>
            </a:r>
          </a:p>
        </p:txBody>
      </p:sp>
      <p:sp>
        <p:nvSpPr>
          <p:cNvPr id="655" name="矩形 654"/>
          <p:cNvSpPr/>
          <p:nvPr/>
        </p:nvSpPr>
        <p:spPr>
          <a:xfrm>
            <a:off x="7152790" y="2936800"/>
            <a:ext cx="49229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cs typeface="+mn-ea"/>
                <a:sym typeface="+mn-lt"/>
              </a:rPr>
              <a:t>SIFT (Scale Invariant Feature Transform)</a:t>
            </a:r>
            <a:endParaRPr lang="zh-CN" altLang="en-US" sz="2400" b="1" dirty="0">
              <a:cs typeface="+mn-ea"/>
              <a:sym typeface="+mn-lt"/>
            </a:endParaRPr>
          </a:p>
        </p:txBody>
      </p:sp>
      <p:sp>
        <p:nvSpPr>
          <p:cNvPr id="656" name="矩形 655"/>
          <p:cNvSpPr/>
          <p:nvPr/>
        </p:nvSpPr>
        <p:spPr>
          <a:xfrm>
            <a:off x="7120725" y="3767797"/>
            <a:ext cx="50481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HOG (Histogram of Oriented Gradients)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>
          <a:xfrm>
            <a:off x="2949574" y="2991976"/>
            <a:ext cx="1533525" cy="1344613"/>
          </a:xfrm>
        </p:spPr>
        <p:txBody>
          <a:bodyPr/>
          <a:lstStyle/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en-US" altLang="zh-CN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How?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76200" dir="8100000" algn="tr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5D81B-BBC3-456B-B183-44139F4F1B8A}"/>
              </a:ext>
            </a:extLst>
          </p:cNvPr>
          <p:cNvSpPr txBox="1"/>
          <p:nvPr/>
        </p:nvSpPr>
        <p:spPr>
          <a:xfrm>
            <a:off x="7151722" y="4298185"/>
            <a:ext cx="446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RGB Color Model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648773" y="2807310"/>
            <a:ext cx="50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   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641346" y="1577640"/>
            <a:ext cx="433953" cy="5829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447295" y="5042625"/>
            <a:ext cx="628004" cy="46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6776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  <p:bldP spid="655" grpId="0"/>
      <p:bldP spid="656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5194300" cy="461434"/>
          </a:xfrm>
        </p:spPr>
        <p:txBody>
          <a:bodyPr/>
          <a:lstStyle/>
          <a:p>
            <a:r>
              <a:rPr lang="en-US" altLang="zh-CN" b="1" dirty="0"/>
              <a:t>HOG</a:t>
            </a:r>
            <a:endParaRPr lang="zh-CN" altLang="en-US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9" name="Group 27"/>
          <p:cNvGrpSpPr/>
          <p:nvPr/>
        </p:nvGrpSpPr>
        <p:grpSpPr>
          <a:xfrm>
            <a:off x="1265081" y="1013440"/>
            <a:ext cx="1373925" cy="5032787"/>
            <a:chOff x="2897280" y="214999"/>
            <a:chExt cx="1065120" cy="4867342"/>
          </a:xfrm>
        </p:grpSpPr>
        <p:grpSp>
          <p:nvGrpSpPr>
            <p:cNvPr id="10" name="Group 18"/>
            <p:cNvGrpSpPr/>
            <p:nvPr/>
          </p:nvGrpSpPr>
          <p:grpSpPr>
            <a:xfrm>
              <a:off x="2897280" y="214999"/>
              <a:ext cx="1065120" cy="2439102"/>
              <a:chOff x="2897280" y="204839"/>
              <a:chExt cx="1065120" cy="2439102"/>
            </a:xfrm>
          </p:grpSpPr>
          <p:sp>
            <p:nvSpPr>
              <p:cNvPr id="14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 flipV="1">
              <a:off x="2897280" y="2643239"/>
              <a:ext cx="1065120" cy="2439102"/>
              <a:chOff x="2897280" y="204839"/>
              <a:chExt cx="1065120" cy="2439102"/>
            </a:xfrm>
          </p:grpSpPr>
          <p:sp>
            <p:nvSpPr>
              <p:cNvPr id="12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16" name="Rectangle 22"/>
          <p:cNvSpPr/>
          <p:nvPr/>
        </p:nvSpPr>
        <p:spPr>
          <a:xfrm>
            <a:off x="0" y="2263559"/>
            <a:ext cx="1275181" cy="1279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02</a:t>
            </a:r>
          </a:p>
        </p:txBody>
      </p:sp>
      <p:sp>
        <p:nvSpPr>
          <p:cNvPr id="17" name="Rectangle 23"/>
          <p:cNvSpPr/>
          <p:nvPr/>
        </p:nvSpPr>
        <p:spPr>
          <a:xfrm>
            <a:off x="0" y="3500769"/>
            <a:ext cx="1275181" cy="12797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03</a:t>
            </a:r>
          </a:p>
        </p:txBody>
      </p:sp>
      <p:sp>
        <p:nvSpPr>
          <p:cNvPr id="18" name="Rectangle 24"/>
          <p:cNvSpPr/>
          <p:nvPr/>
        </p:nvSpPr>
        <p:spPr>
          <a:xfrm>
            <a:off x="0" y="4773075"/>
            <a:ext cx="1275181" cy="12797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19" name="Rectangle 25"/>
          <p:cNvSpPr/>
          <p:nvPr/>
        </p:nvSpPr>
        <p:spPr>
          <a:xfrm>
            <a:off x="0" y="1013440"/>
            <a:ext cx="1275181" cy="12797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01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633533" y="2142599"/>
            <a:ext cx="7399017" cy="796952"/>
            <a:chOff x="2633533" y="2142599"/>
            <a:chExt cx="9214131" cy="796952"/>
          </a:xfrm>
        </p:grpSpPr>
        <p:sp>
          <p:nvSpPr>
            <p:cNvPr id="8" name="Pentagon 16"/>
            <p:cNvSpPr/>
            <p:nvPr/>
          </p:nvSpPr>
          <p:spPr>
            <a:xfrm>
              <a:off x="2633533" y="2142599"/>
              <a:ext cx="9214131" cy="709111"/>
            </a:xfrm>
            <a:prstGeom prst="homePlat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423321" y="2293220"/>
              <a:ext cx="816485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</a:rPr>
                <a:t>Get the gradient of each </a:t>
              </a:r>
              <a:r>
                <a:rPr lang="en-US" altLang="zh-CN" b="1">
                  <a:solidFill>
                    <a:schemeClr val="bg1"/>
                  </a:solidFill>
                </a:rPr>
                <a:t>pixel; Separate </a:t>
              </a:r>
              <a:r>
                <a:rPr lang="en-US" altLang="zh-CN" b="1" dirty="0">
                  <a:solidFill>
                    <a:schemeClr val="bg1"/>
                  </a:solidFill>
                </a:rPr>
                <a:t>into small cells </a:t>
              </a:r>
            </a:p>
            <a:p>
              <a:pPr algn="ctr" defTabSz="609585"/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3003704" y="2436676"/>
              <a:ext cx="216692" cy="161878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633535" y="2835276"/>
            <a:ext cx="8107747" cy="709111"/>
            <a:chOff x="2633535" y="2835276"/>
            <a:chExt cx="6368634" cy="709111"/>
          </a:xfrm>
        </p:grpSpPr>
        <p:sp>
          <p:nvSpPr>
            <p:cNvPr id="5" name="Pentagon 7"/>
            <p:cNvSpPr/>
            <p:nvPr/>
          </p:nvSpPr>
          <p:spPr>
            <a:xfrm>
              <a:off x="2633535" y="2835276"/>
              <a:ext cx="6368634" cy="709111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152965" y="3015832"/>
              <a:ext cx="529249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Get the histogram of the frequencies of the gradients for each cell</a:t>
              </a:r>
            </a:p>
          </p:txBody>
        </p:sp>
        <p:sp>
          <p:nvSpPr>
            <p:cNvPr id="52" name="Freeform 27"/>
            <p:cNvSpPr>
              <a:spLocks/>
            </p:cNvSpPr>
            <p:nvPr/>
          </p:nvSpPr>
          <p:spPr bwMode="auto">
            <a:xfrm>
              <a:off x="2897295" y="3088432"/>
              <a:ext cx="142653" cy="15743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633533" y="3512774"/>
            <a:ext cx="7077046" cy="709111"/>
            <a:chOff x="2633533" y="3512774"/>
            <a:chExt cx="7077046" cy="709111"/>
          </a:xfrm>
        </p:grpSpPr>
        <p:sp>
          <p:nvSpPr>
            <p:cNvPr id="6" name="Pentagon 8"/>
            <p:cNvSpPr/>
            <p:nvPr/>
          </p:nvSpPr>
          <p:spPr>
            <a:xfrm>
              <a:off x="2633533" y="3512774"/>
              <a:ext cx="7077046" cy="709111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296823" y="3691577"/>
              <a:ext cx="6383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>
                  <a:solidFill>
                    <a:schemeClr val="bg1"/>
                  </a:solidFill>
                </a:rPr>
                <a:t>Create blocks with several cells, and get the info of the blocks 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Freeform 27"/>
            <p:cNvSpPr>
              <a:spLocks/>
            </p:cNvSpPr>
            <p:nvPr/>
          </p:nvSpPr>
          <p:spPr bwMode="auto">
            <a:xfrm>
              <a:off x="3003705" y="3796190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605396" y="4215112"/>
            <a:ext cx="6798334" cy="709111"/>
            <a:chOff x="2633533" y="4259976"/>
            <a:chExt cx="6798334" cy="709111"/>
          </a:xfrm>
        </p:grpSpPr>
        <p:sp>
          <p:nvSpPr>
            <p:cNvPr id="7" name="Pentagon 9"/>
            <p:cNvSpPr/>
            <p:nvPr/>
          </p:nvSpPr>
          <p:spPr>
            <a:xfrm>
              <a:off x="2633533" y="4259976"/>
              <a:ext cx="6798334" cy="70911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303326" y="4424526"/>
              <a:ext cx="58657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/>
                <a:t>Combine the info of blocks and get the info of the image</a:t>
              </a:r>
            </a:p>
          </p:txBody>
        </p:sp>
        <p:sp>
          <p:nvSpPr>
            <p:cNvPr id="58" name="Freeform 27"/>
            <p:cNvSpPr>
              <a:spLocks/>
            </p:cNvSpPr>
            <p:nvPr/>
          </p:nvSpPr>
          <p:spPr bwMode="auto">
            <a:xfrm>
              <a:off x="3003705" y="4524309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1210074" y="6310000"/>
            <a:ext cx="861133" cy="400110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r" defTabSz="609585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HOG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5242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RGB Color Model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385910" y="196022"/>
            <a:ext cx="5252710" cy="3170986"/>
            <a:chOff x="611714" y="258014"/>
            <a:chExt cx="5252710" cy="3170986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        </a:t>
                </a:r>
              </a:p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     </a:t>
                </a:r>
                <a:r>
                  <a:rPr lang="en-US" altLang="zh-CN" sz="2800" b="1" dirty="0">
                    <a:solidFill>
                      <a:schemeClr val="bg1"/>
                    </a:solidFill>
                    <a:effectLst>
                      <a:outerShdw blurRad="50800" dist="762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Detecting the Color </a:t>
                </a:r>
              </a:p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042889" y="2117798"/>
              <a:ext cx="342941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AutoNum type="arabicPeriod"/>
              </a:pP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11714" y="2831881"/>
            <a:ext cx="5252710" cy="3170986"/>
            <a:chOff x="611714" y="258014"/>
            <a:chExt cx="5252710" cy="3170986"/>
          </a:xfrm>
        </p:grpSpPr>
        <p:grpSp>
          <p:nvGrpSpPr>
            <p:cNvPr id="57" name="组合 56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61" name="等腰三角形 60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3" name="梯形 62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714270" y="1709490"/>
              <a:ext cx="403009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Analyzing the color component of a specific cell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25114" y="2831881"/>
            <a:ext cx="5252710" cy="3170986"/>
            <a:chOff x="611714" y="258014"/>
            <a:chExt cx="5252710" cy="3170986"/>
          </a:xfrm>
        </p:grpSpPr>
        <p:grpSp>
          <p:nvGrpSpPr>
            <p:cNvPr id="66" name="组合 65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0" name="等腰三角形 69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2" name="梯形 71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231830" y="1478574"/>
              <a:ext cx="3174065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values to different combinations of colors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9903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6" y="40216"/>
            <a:ext cx="4042833" cy="461434"/>
          </a:xfrm>
        </p:spPr>
        <p:txBody>
          <a:bodyPr/>
          <a:lstStyle/>
          <a:p>
            <a:r>
              <a:rPr lang="en-US" altLang="zh-CN" b="1" dirty="0"/>
              <a:t>Classification methods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/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>
                <p:extLst>
                  <p:ext uri="{D42A27DB-BD31-4B8C-83A1-F6EECF244321}">
                    <p14:modId xmlns:p14="http://schemas.microsoft.com/office/powerpoint/2010/main" val="281702186"/>
                  </p:ext>
                </p:extLst>
              </p:nvPr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66667" y="2518833"/>
                <a:ext cx="1693332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HOW</a:t>
                </a:r>
                <a:endPara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AEAD1C0-264A-4933-94EA-A394B95538D7}"/>
              </a:ext>
            </a:extLst>
          </p:cNvPr>
          <p:cNvSpPr txBox="1">
            <a:spLocks/>
          </p:cNvSpPr>
          <p:nvPr/>
        </p:nvSpPr>
        <p:spPr>
          <a:xfrm>
            <a:off x="833967" y="1570566"/>
            <a:ext cx="9601196" cy="331893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7" name="组 26"/>
          <p:cNvGrpSpPr/>
          <p:nvPr/>
        </p:nvGrpSpPr>
        <p:grpSpPr>
          <a:xfrm>
            <a:off x="788631" y="1498599"/>
            <a:ext cx="3413137" cy="3129962"/>
            <a:chOff x="788631" y="1419740"/>
            <a:chExt cx="2512225" cy="3212861"/>
          </a:xfrm>
        </p:grpSpPr>
        <p:sp>
          <p:nvSpPr>
            <p:cNvPr id="21" name="矩形 20"/>
            <p:cNvSpPr/>
            <p:nvPr/>
          </p:nvSpPr>
          <p:spPr>
            <a:xfrm>
              <a:off x="833968" y="1419740"/>
              <a:ext cx="2466888" cy="37481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1. GBM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833968" y="2109772"/>
              <a:ext cx="2466888" cy="374817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2. SVM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833968" y="2819536"/>
              <a:ext cx="2466888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3. Random Forest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788632" y="3508625"/>
              <a:ext cx="2512224" cy="387374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/>
                <a:t>4</a:t>
              </a:r>
              <a:r>
                <a:rPr lang="en-US" altLang="zh-CN" sz="2000" b="1" dirty="0"/>
                <a:t>. Logistic Regression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788631" y="4257784"/>
              <a:ext cx="2512225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5. </a:t>
              </a:r>
              <a:r>
                <a:rPr lang="en-US" altLang="zh-CN" sz="2000" b="1" dirty="0" err="1"/>
                <a:t>XGBoost</a:t>
              </a:r>
              <a:endParaRPr lang="en-US" altLang="zh-CN" sz="2000" b="1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735CA83-4F7F-456B-8EB1-1E7090EF8B5F}"/>
              </a:ext>
            </a:extLst>
          </p:cNvPr>
          <p:cNvSpPr txBox="1"/>
          <p:nvPr/>
        </p:nvSpPr>
        <p:spPr>
          <a:xfrm>
            <a:off x="788631" y="4889502"/>
            <a:ext cx="3495980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(All first four models are done with 10-fold cross validation , and </a:t>
            </a:r>
            <a:r>
              <a:rPr lang="en-US" b="1" dirty="0" err="1"/>
              <a:t>XGBoost</a:t>
            </a:r>
            <a:r>
              <a:rPr lang="en-US" b="1" dirty="0"/>
              <a:t> is done with 5 fold cross validation)</a:t>
            </a:r>
          </a:p>
        </p:txBody>
      </p:sp>
    </p:spTree>
    <p:extLst>
      <p:ext uri="{BB962C8B-B14F-4D97-AF65-F5344CB8AC3E}">
        <p14:creationId xmlns:p14="http://schemas.microsoft.com/office/powerpoint/2010/main" val="38446812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-10583"/>
            <a:ext cx="4466166" cy="461434"/>
          </a:xfrm>
        </p:spPr>
        <p:txBody>
          <a:bodyPr/>
          <a:lstStyle/>
          <a:p>
            <a:r>
              <a:rPr lang="en-US" altLang="zh-CN" sz="3200" b="1"/>
              <a:t>Results</a:t>
            </a:r>
            <a:endParaRPr lang="zh-CN" altLang="en-US" sz="3200" b="1" dirty="0"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34496"/>
              </p:ext>
            </p:extLst>
          </p:nvPr>
        </p:nvGraphicFramePr>
        <p:xfrm>
          <a:off x="2335994" y="2314681"/>
          <a:ext cx="8807286" cy="31872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423222">
                  <a:extLst>
                    <a:ext uri="{9D8B030D-6E8A-4147-A177-3AD203B41FA5}">
                      <a16:colId xmlns:a16="http://schemas.microsoft.com/office/drawing/2014/main" val="1811201852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30694685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49184644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730933235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val="4103752988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95651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GBM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SVM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Random Forest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XGBoost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44831059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SIFT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900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606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6843sec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367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4161sec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563105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HOG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130sec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118sec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466sec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11.3sec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</a:rPr>
                        <a:t>899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847131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RGB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289sec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179sec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1116sec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40.8sec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1843sec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136766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2335994" y="1492681"/>
            <a:ext cx="41937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Model Running Time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67127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ACCURACY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4575729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/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6909" y="4199002"/>
              <a:ext cx="342762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cs typeface="+mn-ea"/>
                  <a:sym typeface="+mn-lt"/>
                </a:rPr>
                <a:t>RESULTS</a:t>
              </a:r>
              <a:endParaRPr lang="zh-CN" altLang="en-US" sz="6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93067" y="4372533"/>
              <a:ext cx="0" cy="8514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en-US" altLang="zh-CN" sz="4400" dirty="0">
                  <a:solidFill>
                    <a:schemeClr val="bg1"/>
                  </a:solidFill>
                </a:rPr>
                <a:t> Testing Accuracy</a:t>
              </a:r>
              <a:endParaRPr lang="zh-CN" altLang="en-US" sz="4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8" name="Content Placeholder 5">
            <a:extLst>
              <a:ext uri="{FF2B5EF4-FFF2-40B4-BE49-F238E27FC236}">
                <a16:creationId xmlns:a16="http://schemas.microsoft.com/office/drawing/2014/main" id="{D3B41DAC-1AD2-4DC7-BB9C-A5D8847F2A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3162177"/>
              </p:ext>
            </p:extLst>
          </p:nvPr>
        </p:nvGraphicFramePr>
        <p:xfrm>
          <a:off x="833967" y="519534"/>
          <a:ext cx="11500806" cy="4056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8314619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FINAL</a:t>
            </a:r>
            <a:r>
              <a:rPr lang="zh-CN" altLang="en-US" sz="2800" b="1" dirty="0">
                <a:cs typeface="+mn-ea"/>
                <a:sym typeface="+mn-lt"/>
              </a:rPr>
              <a:t> </a:t>
            </a:r>
            <a:r>
              <a:rPr lang="en-US" altLang="zh-CN" sz="2800" b="1" dirty="0">
                <a:cs typeface="+mn-ea"/>
                <a:sym typeface="+mn-lt"/>
              </a:rPr>
              <a:t>DESICION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4" name="Arc 33"/>
          <p:cNvSpPr/>
          <p:nvPr/>
        </p:nvSpPr>
        <p:spPr>
          <a:xfrm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Arc 33"/>
          <p:cNvSpPr/>
          <p:nvPr/>
        </p:nvSpPr>
        <p:spPr>
          <a:xfrm flipV="1"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6" name="Arc 33"/>
          <p:cNvSpPr/>
          <p:nvPr/>
        </p:nvSpPr>
        <p:spPr>
          <a:xfrm flipV="1">
            <a:off x="9218987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17B8ED-6FBE-4E7C-996F-B5FE056312B9}"/>
              </a:ext>
            </a:extLst>
          </p:cNvPr>
          <p:cNvSpPr txBox="1"/>
          <p:nvPr/>
        </p:nvSpPr>
        <p:spPr>
          <a:xfrm>
            <a:off x="593888" y="1329179"/>
            <a:ext cx="754272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  RGB + GBM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Not time consuming </a:t>
            </a:r>
          </a:p>
          <a:p>
            <a:pPr marL="457200" indent="-457200">
              <a:buFont typeface="Arial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Highest accuracy among all of the combinations</a:t>
            </a:r>
          </a:p>
        </p:txBody>
      </p:sp>
    </p:spTree>
    <p:extLst>
      <p:ext uri="{BB962C8B-B14F-4D97-AF65-F5344CB8AC3E}">
        <p14:creationId xmlns:p14="http://schemas.microsoft.com/office/powerpoint/2010/main" val="36030012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Words>270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宋体</vt:lpstr>
      <vt:lpstr>微软雅黑</vt:lpstr>
      <vt:lpstr>等线</vt:lpstr>
      <vt:lpstr>Arial</vt:lpstr>
      <vt:lpstr>Calibri</vt:lpstr>
      <vt:lpstr>Century Gothic</vt:lpstr>
      <vt:lpstr>Segoe UI Light</vt:lpstr>
      <vt:lpstr>模板页面</vt:lpstr>
      <vt:lpstr>OfficePLUS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Shan He</cp:lastModifiedBy>
  <cp:revision>107</cp:revision>
  <dcterms:created xsi:type="dcterms:W3CDTF">2015-08-18T02:51:41Z</dcterms:created>
  <dcterms:modified xsi:type="dcterms:W3CDTF">2018-03-28T18:32:39Z</dcterms:modified>
  <cp:category/>
</cp:coreProperties>
</file>

<file path=docProps/thumbnail.jpeg>
</file>